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331" r:id="rId6"/>
    <p:sldId id="332" r:id="rId7"/>
    <p:sldId id="333" r:id="rId8"/>
    <p:sldId id="334" r:id="rId9"/>
    <p:sldId id="340" r:id="rId10"/>
    <p:sldId id="342" r:id="rId11"/>
    <p:sldId id="335" r:id="rId12"/>
    <p:sldId id="34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7E71B-AF2B-4F96-B03F-C9268161814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94EC478-0904-41FA-9966-30004B77D638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bg1"/>
              </a:solidFill>
            </a:rPr>
            <a:t>SECTOR TERCIARIO: ACTIVIDADES Y CLASIFICACIÓN</a:t>
          </a:r>
          <a:endParaRPr lang="es-ES" sz="1600" b="1" dirty="0">
            <a:solidFill>
              <a:schemeClr val="bg1"/>
            </a:solidFill>
          </a:endParaRPr>
        </a:p>
      </dgm:t>
    </dgm:pt>
    <dgm:pt modelId="{ACE976EB-5DD9-48D0-B3E8-AD332A73C005}" type="parTrans" cxnId="{67A78D11-59B9-4ECA-8813-BA723B83C26D}">
      <dgm:prSet/>
      <dgm:spPr/>
      <dgm:t>
        <a:bodyPr/>
        <a:lstStyle/>
        <a:p>
          <a:endParaRPr lang="es-ES"/>
        </a:p>
      </dgm:t>
    </dgm:pt>
    <dgm:pt modelId="{6B9D2320-234E-4BF8-B159-380DD495C6BD}" type="sibTrans" cxnId="{67A78D11-59B9-4ECA-8813-BA723B83C26D}">
      <dgm:prSet/>
      <dgm:spPr/>
      <dgm:t>
        <a:bodyPr/>
        <a:lstStyle/>
        <a:p>
          <a:endParaRPr lang="es-ES"/>
        </a:p>
      </dgm:t>
    </dgm:pt>
    <dgm:pt modelId="{3D4BF27C-17F0-460B-B4D2-0CD518EAF181}">
      <dgm:prSet phldrT="[Texto]" custT="1"/>
      <dgm:spPr/>
      <dgm:t>
        <a:bodyPr/>
        <a:lstStyle/>
        <a:p>
          <a:r>
            <a:rPr lang="es-ES" sz="1600" b="1" dirty="0" smtClean="0"/>
            <a:t>TRANSPORTE Y SISTEMAS DE TRANSPORTE</a:t>
          </a:r>
        </a:p>
      </dgm:t>
    </dgm:pt>
    <dgm:pt modelId="{8DEB0836-4BBD-4808-9EE6-317AD623233D}" type="parTrans" cxnId="{2C23DF0F-208A-4C5D-9D13-1274E27CE419}">
      <dgm:prSet/>
      <dgm:spPr/>
      <dgm:t>
        <a:bodyPr/>
        <a:lstStyle/>
        <a:p>
          <a:endParaRPr lang="es-ES"/>
        </a:p>
      </dgm:t>
    </dgm:pt>
    <dgm:pt modelId="{6689288E-310E-4428-B21D-0ED1223721D1}" type="sibTrans" cxnId="{2C23DF0F-208A-4C5D-9D13-1274E27CE419}">
      <dgm:prSet/>
      <dgm:spPr/>
      <dgm:t>
        <a:bodyPr/>
        <a:lstStyle/>
        <a:p>
          <a:endParaRPr lang="es-ES"/>
        </a:p>
      </dgm:t>
    </dgm:pt>
    <dgm:pt modelId="{3930D897-6B4B-4898-BF2F-BFD2E2EDDAA5}">
      <dgm:prSet phldrT="[Texto]" custT="1"/>
      <dgm:spPr/>
      <dgm:t>
        <a:bodyPr/>
        <a:lstStyle/>
        <a:p>
          <a:r>
            <a:rPr lang="es-ES" sz="1600" b="1" dirty="0" smtClean="0"/>
            <a:t>TURISMO –MODALIDADES  Y POLÍTICAS TURÍSTICAS</a:t>
          </a:r>
        </a:p>
      </dgm:t>
    </dgm:pt>
    <dgm:pt modelId="{539A50B3-4B04-4792-8696-97E73EA095C0}" type="parTrans" cxnId="{AA166293-C562-4706-B0B4-419366EE32FE}">
      <dgm:prSet/>
      <dgm:spPr/>
      <dgm:t>
        <a:bodyPr/>
        <a:lstStyle/>
        <a:p>
          <a:endParaRPr lang="es-ES"/>
        </a:p>
      </dgm:t>
    </dgm:pt>
    <dgm:pt modelId="{7EDD738A-EC08-4A25-80CE-579738A4EB80}" type="sibTrans" cxnId="{AA166293-C562-4706-B0B4-419366EE32FE}">
      <dgm:prSet/>
      <dgm:spPr/>
      <dgm:t>
        <a:bodyPr/>
        <a:lstStyle/>
        <a:p>
          <a:endParaRPr lang="es-ES"/>
        </a:p>
      </dgm:t>
    </dgm:pt>
    <dgm:pt modelId="{D006560E-1B7C-44EB-9024-E116A54E29EE}">
      <dgm:prSet phldrT="[Texto]" custT="1"/>
      <dgm:spPr/>
      <dgm:t>
        <a:bodyPr/>
        <a:lstStyle/>
        <a:p>
          <a:endParaRPr lang="es-ES" sz="1600" b="1" dirty="0" smtClean="0"/>
        </a:p>
        <a:p>
          <a:r>
            <a:rPr lang="es-ES" sz="1600" b="1" dirty="0" smtClean="0"/>
            <a:t>ACTIVIDADES COMERCIALES</a:t>
          </a:r>
        </a:p>
        <a:p>
          <a:endParaRPr lang="es-ES" sz="1600" b="1" dirty="0"/>
        </a:p>
      </dgm:t>
    </dgm:pt>
    <dgm:pt modelId="{51904473-6FE9-4206-B982-4E28E9124919}" type="parTrans" cxnId="{15C351CA-BD6E-4565-B8FD-6963EC1F96DD}">
      <dgm:prSet/>
      <dgm:spPr/>
      <dgm:t>
        <a:bodyPr/>
        <a:lstStyle/>
        <a:p>
          <a:endParaRPr lang="es-ES"/>
        </a:p>
      </dgm:t>
    </dgm:pt>
    <dgm:pt modelId="{B204F287-4CCD-47D4-8D64-3632AE433AE2}" type="sibTrans" cxnId="{15C351CA-BD6E-4565-B8FD-6963EC1F96DD}">
      <dgm:prSet/>
      <dgm:spPr/>
      <dgm:t>
        <a:bodyPr/>
        <a:lstStyle/>
        <a:p>
          <a:endParaRPr lang="es-ES"/>
        </a:p>
      </dgm:t>
    </dgm:pt>
    <dgm:pt modelId="{3BF3E40A-ECA8-4654-A862-896B3AC1DB66}">
      <dgm:prSet phldrT="[Texto]" custT="1"/>
      <dgm:spPr/>
      <dgm:t>
        <a:bodyPr/>
        <a:lstStyle/>
        <a:p>
          <a:r>
            <a:rPr lang="es-ES" sz="1600" b="1" dirty="0" smtClean="0"/>
            <a:t>COMERCIO INTERIOR Y EXTERIOR</a:t>
          </a:r>
        </a:p>
      </dgm:t>
    </dgm:pt>
    <dgm:pt modelId="{7D67A7C6-C014-4C73-AA16-D86A32175711}" type="parTrans" cxnId="{BB691347-0F53-4BFF-95B5-8A2298BD99BA}">
      <dgm:prSet/>
      <dgm:spPr/>
      <dgm:t>
        <a:bodyPr/>
        <a:lstStyle/>
        <a:p>
          <a:endParaRPr lang="es-ES"/>
        </a:p>
      </dgm:t>
    </dgm:pt>
    <dgm:pt modelId="{3E7CD45E-D75F-40BC-A2B0-32FE49D66C3E}" type="sibTrans" cxnId="{BB691347-0F53-4BFF-95B5-8A2298BD99BA}">
      <dgm:prSet/>
      <dgm:spPr/>
      <dgm:t>
        <a:bodyPr/>
        <a:lstStyle/>
        <a:p>
          <a:endParaRPr lang="es-ES"/>
        </a:p>
      </dgm:t>
    </dgm:pt>
    <dgm:pt modelId="{1C324F38-6335-4E40-BCE9-E913BD4DF519}" type="pres">
      <dgm:prSet presAssocID="{2757E71B-AF2B-4F96-B03F-C9268161814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4BA10F8-2C0E-4768-88DD-0D556253DE15}" type="pres">
      <dgm:prSet presAssocID="{2757E71B-AF2B-4F96-B03F-C9268161814B}" presName="cycle" presStyleCnt="0"/>
      <dgm:spPr/>
    </dgm:pt>
    <dgm:pt modelId="{DE5CDA0D-42BC-47F3-8FD9-962DBC5A10E5}" type="pres">
      <dgm:prSet presAssocID="{494EC478-0904-41FA-9966-30004B77D638}" presName="nodeFirstNode" presStyleLbl="node1" presStyleIdx="0" presStyleCnt="5" custScaleX="1354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76E83B-7883-4A98-84B1-AB3EDAEA4468}" type="pres">
      <dgm:prSet presAssocID="{6B9D2320-234E-4BF8-B159-380DD495C6BD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7E105CB5-D060-42D4-8E4E-4F929235D355}" type="pres">
      <dgm:prSet presAssocID="{3D4BF27C-17F0-460B-B4D2-0CD518EAF181}" presName="nodeFollowingNodes" presStyleLbl="node1" presStyleIdx="1" presStyleCnt="5" custScaleX="122167" custRadScaleRad="95455" custRadScaleInc="182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56E414-152A-44CC-A878-B3A677AC12BF}" type="pres">
      <dgm:prSet presAssocID="{3930D897-6B4B-4898-BF2F-BFD2E2EDDAA5}" presName="nodeFollowingNodes" presStyleLbl="node1" presStyleIdx="2" presStyleCnt="5" custRadScaleRad="112565" custRadScaleInc="-141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391F77-060E-44EF-BEAA-5BDBD4F9E167}" type="pres">
      <dgm:prSet presAssocID="{D006560E-1B7C-44EB-9024-E116A54E29EE}" presName="nodeFollowingNodes" presStyleLbl="node1" presStyleIdx="3" presStyleCnt="5" custScaleX="95581" custRadScaleRad="111704" custRadScaleInc="126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AD60C8-572F-4AD7-A787-05A703936B2A}" type="pres">
      <dgm:prSet presAssocID="{3BF3E40A-ECA8-4654-A862-896B3AC1DB66}" presName="nodeFollowingNodes" presStyleLbl="node1" presStyleIdx="4" presStyleCnt="5" custScaleX="12527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CF5938C-EADF-46E9-B883-D4ADB343C800}" type="presOf" srcId="{6B9D2320-234E-4BF8-B159-380DD495C6BD}" destId="{4C76E83B-7883-4A98-84B1-AB3EDAEA4468}" srcOrd="0" destOrd="0" presId="urn:microsoft.com/office/officeart/2005/8/layout/cycle3"/>
    <dgm:cxn modelId="{E2333B02-EF43-479B-95E5-C8A33FED0A54}" type="presOf" srcId="{D006560E-1B7C-44EB-9024-E116A54E29EE}" destId="{BE391F77-060E-44EF-BEAA-5BDBD4F9E167}" srcOrd="0" destOrd="0" presId="urn:microsoft.com/office/officeart/2005/8/layout/cycle3"/>
    <dgm:cxn modelId="{2C23DF0F-208A-4C5D-9D13-1274E27CE419}" srcId="{2757E71B-AF2B-4F96-B03F-C9268161814B}" destId="{3D4BF27C-17F0-460B-B4D2-0CD518EAF181}" srcOrd="1" destOrd="0" parTransId="{8DEB0836-4BBD-4808-9EE6-317AD623233D}" sibTransId="{6689288E-310E-4428-B21D-0ED1223721D1}"/>
    <dgm:cxn modelId="{15C351CA-BD6E-4565-B8FD-6963EC1F96DD}" srcId="{2757E71B-AF2B-4F96-B03F-C9268161814B}" destId="{D006560E-1B7C-44EB-9024-E116A54E29EE}" srcOrd="3" destOrd="0" parTransId="{51904473-6FE9-4206-B982-4E28E9124919}" sibTransId="{B204F287-4CCD-47D4-8D64-3632AE433AE2}"/>
    <dgm:cxn modelId="{67A78D11-59B9-4ECA-8813-BA723B83C26D}" srcId="{2757E71B-AF2B-4F96-B03F-C9268161814B}" destId="{494EC478-0904-41FA-9966-30004B77D638}" srcOrd="0" destOrd="0" parTransId="{ACE976EB-5DD9-48D0-B3E8-AD332A73C005}" sibTransId="{6B9D2320-234E-4BF8-B159-380DD495C6BD}"/>
    <dgm:cxn modelId="{AA166293-C562-4706-B0B4-419366EE32FE}" srcId="{2757E71B-AF2B-4F96-B03F-C9268161814B}" destId="{3930D897-6B4B-4898-BF2F-BFD2E2EDDAA5}" srcOrd="2" destOrd="0" parTransId="{539A50B3-4B04-4792-8696-97E73EA095C0}" sibTransId="{7EDD738A-EC08-4A25-80CE-579738A4EB80}"/>
    <dgm:cxn modelId="{539B8D57-6E65-4833-AC31-3CC62C96931C}" type="presOf" srcId="{2757E71B-AF2B-4F96-B03F-C9268161814B}" destId="{1C324F38-6335-4E40-BCE9-E913BD4DF519}" srcOrd="0" destOrd="0" presId="urn:microsoft.com/office/officeart/2005/8/layout/cycle3"/>
    <dgm:cxn modelId="{3F0ECC12-089E-4CBA-B44F-EF1FC9D2A6F9}" type="presOf" srcId="{3930D897-6B4B-4898-BF2F-BFD2E2EDDAA5}" destId="{A156E414-152A-44CC-A878-B3A677AC12BF}" srcOrd="0" destOrd="0" presId="urn:microsoft.com/office/officeart/2005/8/layout/cycle3"/>
    <dgm:cxn modelId="{D27EC484-56C1-46F2-AA6C-C706987ECAFB}" type="presOf" srcId="{494EC478-0904-41FA-9966-30004B77D638}" destId="{DE5CDA0D-42BC-47F3-8FD9-962DBC5A10E5}" srcOrd="0" destOrd="0" presId="urn:microsoft.com/office/officeart/2005/8/layout/cycle3"/>
    <dgm:cxn modelId="{BB691347-0F53-4BFF-95B5-8A2298BD99BA}" srcId="{2757E71B-AF2B-4F96-B03F-C9268161814B}" destId="{3BF3E40A-ECA8-4654-A862-896B3AC1DB66}" srcOrd="4" destOrd="0" parTransId="{7D67A7C6-C014-4C73-AA16-D86A32175711}" sibTransId="{3E7CD45E-D75F-40BC-A2B0-32FE49D66C3E}"/>
    <dgm:cxn modelId="{61CB7DF7-0AC5-42E1-92C7-F190BE799A75}" type="presOf" srcId="{3D4BF27C-17F0-460B-B4D2-0CD518EAF181}" destId="{7E105CB5-D060-42D4-8E4E-4F929235D355}" srcOrd="0" destOrd="0" presId="urn:microsoft.com/office/officeart/2005/8/layout/cycle3"/>
    <dgm:cxn modelId="{FAF7FE5C-ED96-4BEF-B432-3ED69D9CFF28}" type="presOf" srcId="{3BF3E40A-ECA8-4654-A862-896B3AC1DB66}" destId="{A5AD60C8-572F-4AD7-A787-05A703936B2A}" srcOrd="0" destOrd="0" presId="urn:microsoft.com/office/officeart/2005/8/layout/cycle3"/>
    <dgm:cxn modelId="{FB9AADA2-5F37-44D3-A509-280BF7BDAB2B}" type="presParOf" srcId="{1C324F38-6335-4E40-BCE9-E913BD4DF519}" destId="{F4BA10F8-2C0E-4768-88DD-0D556253DE15}" srcOrd="0" destOrd="0" presId="urn:microsoft.com/office/officeart/2005/8/layout/cycle3"/>
    <dgm:cxn modelId="{E6A1A580-5C16-430D-974F-D03538460DE3}" type="presParOf" srcId="{F4BA10F8-2C0E-4768-88DD-0D556253DE15}" destId="{DE5CDA0D-42BC-47F3-8FD9-962DBC5A10E5}" srcOrd="0" destOrd="0" presId="urn:microsoft.com/office/officeart/2005/8/layout/cycle3"/>
    <dgm:cxn modelId="{C24C62F1-583B-4749-A67E-976DC9C999D4}" type="presParOf" srcId="{F4BA10F8-2C0E-4768-88DD-0D556253DE15}" destId="{4C76E83B-7883-4A98-84B1-AB3EDAEA4468}" srcOrd="1" destOrd="0" presId="urn:microsoft.com/office/officeart/2005/8/layout/cycle3"/>
    <dgm:cxn modelId="{4307BF10-7A09-4231-88F7-B1236FFEB7D0}" type="presParOf" srcId="{F4BA10F8-2C0E-4768-88DD-0D556253DE15}" destId="{7E105CB5-D060-42D4-8E4E-4F929235D355}" srcOrd="2" destOrd="0" presId="urn:microsoft.com/office/officeart/2005/8/layout/cycle3"/>
    <dgm:cxn modelId="{8D1A7376-8B8C-4C69-908E-E4CDC5286105}" type="presParOf" srcId="{F4BA10F8-2C0E-4768-88DD-0D556253DE15}" destId="{A156E414-152A-44CC-A878-B3A677AC12BF}" srcOrd="3" destOrd="0" presId="urn:microsoft.com/office/officeart/2005/8/layout/cycle3"/>
    <dgm:cxn modelId="{65C754BB-C06F-4D98-8745-442454AFD85C}" type="presParOf" srcId="{F4BA10F8-2C0E-4768-88DD-0D556253DE15}" destId="{BE391F77-060E-44EF-BEAA-5BDBD4F9E167}" srcOrd="4" destOrd="0" presId="urn:microsoft.com/office/officeart/2005/8/layout/cycle3"/>
    <dgm:cxn modelId="{3F70A18A-1F01-439E-B89A-5AE24B092EB5}" type="presParOf" srcId="{F4BA10F8-2C0E-4768-88DD-0D556253DE15}" destId="{A5AD60C8-572F-4AD7-A787-05A703936B2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6E83B-7883-4A98-84B1-AB3EDAEA4468}">
      <dsp:nvSpPr>
        <dsp:cNvPr id="0" name=""/>
        <dsp:cNvSpPr/>
      </dsp:nvSpPr>
      <dsp:spPr>
        <a:xfrm>
          <a:off x="2404208" y="-379214"/>
          <a:ext cx="5011881" cy="5011881"/>
        </a:xfrm>
        <a:prstGeom prst="circularArrow">
          <a:avLst>
            <a:gd name="adj1" fmla="val 5544"/>
            <a:gd name="adj2" fmla="val 330680"/>
            <a:gd name="adj3" fmla="val 12834081"/>
            <a:gd name="adj4" fmla="val 17989742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5CDA0D-42BC-47F3-8FD9-962DBC5A10E5}">
      <dsp:nvSpPr>
        <dsp:cNvPr id="0" name=""/>
        <dsp:cNvSpPr/>
      </dsp:nvSpPr>
      <dsp:spPr>
        <a:xfrm>
          <a:off x="3299539" y="132"/>
          <a:ext cx="3221218" cy="1189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bg1"/>
              </a:solidFill>
            </a:rPr>
            <a:t>SECTOR TERCIARIO: ACTIVIDADES Y CLASIFICACIÓN</a:t>
          </a:r>
          <a:endParaRPr lang="es-ES" sz="1600" b="1" kern="1200" dirty="0">
            <a:solidFill>
              <a:schemeClr val="bg1"/>
            </a:solidFill>
          </a:endParaRPr>
        </a:p>
      </dsp:txBody>
      <dsp:txXfrm>
        <a:off x="3357605" y="58198"/>
        <a:ext cx="3105086" cy="1073352"/>
      </dsp:txXfrm>
    </dsp:sp>
    <dsp:sp modelId="{7E105CB5-D060-42D4-8E4E-4F929235D355}">
      <dsp:nvSpPr>
        <dsp:cNvPr id="0" name=""/>
        <dsp:cNvSpPr/>
      </dsp:nvSpPr>
      <dsp:spPr>
        <a:xfrm>
          <a:off x="5408971" y="1544197"/>
          <a:ext cx="2906314" cy="1189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TRANSPORTE Y SISTEMAS DE TRANSPORTE</a:t>
          </a:r>
        </a:p>
      </dsp:txBody>
      <dsp:txXfrm>
        <a:off x="5467037" y="1602263"/>
        <a:ext cx="2790182" cy="1073352"/>
      </dsp:txXfrm>
    </dsp:sp>
    <dsp:sp modelId="{A156E414-152A-44CC-A878-B3A677AC12BF}">
      <dsp:nvSpPr>
        <dsp:cNvPr id="0" name=""/>
        <dsp:cNvSpPr/>
      </dsp:nvSpPr>
      <dsp:spPr>
        <a:xfrm>
          <a:off x="5407230" y="3853034"/>
          <a:ext cx="2378968" cy="1189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TURISMO –MODALIDADES  Y POLÍTICAS TURÍSTICAS</a:t>
          </a:r>
        </a:p>
      </dsp:txBody>
      <dsp:txXfrm>
        <a:off x="5465296" y="3911100"/>
        <a:ext cx="2262836" cy="1073352"/>
      </dsp:txXfrm>
    </dsp:sp>
    <dsp:sp modelId="{BE391F77-060E-44EF-BEAA-5BDBD4F9E167}">
      <dsp:nvSpPr>
        <dsp:cNvPr id="0" name=""/>
        <dsp:cNvSpPr/>
      </dsp:nvSpPr>
      <dsp:spPr>
        <a:xfrm>
          <a:off x="2127017" y="3866473"/>
          <a:ext cx="2273841" cy="1189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ACTIVIDADES COMERCIALES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1" kern="1200" dirty="0"/>
        </a:p>
      </dsp:txBody>
      <dsp:txXfrm>
        <a:off x="2185083" y="3924539"/>
        <a:ext cx="2157709" cy="1073352"/>
      </dsp:txXfrm>
    </dsp:sp>
    <dsp:sp modelId="{A5AD60C8-572F-4AD7-A787-05A703936B2A}">
      <dsp:nvSpPr>
        <dsp:cNvPr id="0" name=""/>
        <dsp:cNvSpPr/>
      </dsp:nvSpPr>
      <dsp:spPr>
        <a:xfrm>
          <a:off x="1387424" y="1476944"/>
          <a:ext cx="2980133" cy="1189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COMERCIO INTERIOR Y EXTERIOR</a:t>
          </a:r>
        </a:p>
      </dsp:txBody>
      <dsp:txXfrm>
        <a:off x="1445490" y="1535010"/>
        <a:ext cx="2864001" cy="1073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1" y="820271"/>
            <a:ext cx="10596281" cy="69013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b="1" i="1" dirty="0">
                <a:solidFill>
                  <a:srgbClr val="002060"/>
                </a:solidFill>
              </a:rPr>
              <a:t>SECTOR </a:t>
            </a:r>
            <a:r>
              <a:rPr lang="es-ES" sz="4400" b="1" i="1" dirty="0" smtClean="0">
                <a:solidFill>
                  <a:srgbClr val="002060"/>
                </a:solidFill>
              </a:rPr>
              <a:t>TERCIARIO,  </a:t>
            </a:r>
            <a:r>
              <a:rPr lang="es-ES" sz="4400" b="1" i="1" dirty="0">
                <a:solidFill>
                  <a:srgbClr val="002060"/>
                </a:solidFill>
              </a:rPr>
              <a:t>ESPACIOS Y ACTIVIDADES</a:t>
            </a:r>
            <a:endParaRPr lang="es-ES" sz="4000" b="1" i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6" y="3980329"/>
            <a:ext cx="8915399" cy="2205318"/>
          </a:xfrm>
        </p:spPr>
        <p:txBody>
          <a:bodyPr>
            <a:normAutofit/>
          </a:bodyPr>
          <a:lstStyle/>
          <a:p>
            <a:pPr algn="r"/>
            <a:endParaRPr lang="es-ES" sz="2400" b="1" dirty="0"/>
          </a:p>
          <a:p>
            <a:pPr algn="r"/>
            <a:endParaRPr lang="es-ES" sz="2400" b="1" dirty="0"/>
          </a:p>
        </p:txBody>
      </p:sp>
      <p:pic>
        <p:nvPicPr>
          <p:cNvPr id="5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003" y="1785334"/>
            <a:ext cx="7359738" cy="480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534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854" y="1488141"/>
            <a:ext cx="9175758" cy="4092388"/>
          </a:xfrm>
        </p:spPr>
      </p:pic>
    </p:spTree>
    <p:extLst>
      <p:ext uri="{BB962C8B-B14F-4D97-AF65-F5344CB8AC3E}">
        <p14:creationId xmlns:p14="http://schemas.microsoft.com/office/powerpoint/2010/main" val="82730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70849" y="624110"/>
            <a:ext cx="9433765" cy="720596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7. COMERCIO INTERIOR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58153" y="1344707"/>
            <a:ext cx="10146461" cy="5109884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solidFill>
                  <a:srgbClr val="0070C0"/>
                </a:solidFill>
              </a:rPr>
              <a:t>TIPOLOGÍA COMERCIAL</a:t>
            </a:r>
          </a:p>
          <a:p>
            <a:pPr>
              <a:buAutoNum type="arabicPeriod"/>
            </a:pPr>
            <a:r>
              <a:rPr lang="es-ES" b="1" dirty="0" smtClean="0"/>
              <a:t>Comercio al por mayor (comerciantes mayoristas que </a:t>
            </a:r>
            <a:r>
              <a:rPr lang="es-ES" b="1" dirty="0" smtClean="0"/>
              <a:t>venden  </a:t>
            </a:r>
            <a:r>
              <a:rPr lang="es-ES" b="1" dirty="0" smtClean="0"/>
              <a:t>al por menor) </a:t>
            </a:r>
          </a:p>
          <a:p>
            <a:pPr>
              <a:buAutoNum type="arabicPeriod"/>
            </a:pPr>
            <a:r>
              <a:rPr lang="es-ES" b="1" dirty="0" smtClean="0"/>
              <a:t>Comercio al  por menor (vende directamente al consumidor) 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ESPACIOS COMERCIALES </a:t>
            </a:r>
          </a:p>
          <a:p>
            <a:pPr>
              <a:buAutoNum type="arabicPeriod"/>
            </a:pPr>
            <a:r>
              <a:rPr lang="es-ES" b="1" u="sng" dirty="0" smtClean="0"/>
              <a:t>Ciudades</a:t>
            </a:r>
            <a:r>
              <a:rPr lang="es-ES" b="1" dirty="0" smtClean="0"/>
              <a:t> </a:t>
            </a:r>
          </a:p>
          <a:p>
            <a:pPr lvl="1">
              <a:buAutoNum type="alphaLcParenR"/>
            </a:pPr>
            <a:r>
              <a:rPr lang="es-ES" sz="1800" b="1" dirty="0"/>
              <a:t>Centro urbano (comercio tradicional)</a:t>
            </a:r>
          </a:p>
          <a:p>
            <a:pPr lvl="1">
              <a:buAutoNum type="alphaLcParenR"/>
            </a:pPr>
            <a:r>
              <a:rPr lang="es-ES" sz="1800" b="1" dirty="0" smtClean="0"/>
              <a:t>Periferia </a:t>
            </a:r>
            <a:r>
              <a:rPr lang="es-ES" sz="1800" b="1" dirty="0"/>
              <a:t>(alberga grandes superficies comerciales) </a:t>
            </a:r>
          </a:p>
          <a:p>
            <a:pPr>
              <a:buAutoNum type="arabicPeriod"/>
            </a:pPr>
            <a:r>
              <a:rPr lang="es-ES" b="1" u="sng" dirty="0" smtClean="0"/>
              <a:t>Áreas rurales</a:t>
            </a:r>
          </a:p>
          <a:p>
            <a:pPr lvl="1">
              <a:buAutoNum type="alphaLcParenR"/>
            </a:pPr>
            <a:r>
              <a:rPr lang="es-ES" sz="1800" b="1" dirty="0"/>
              <a:t>Bajos comerciales de las casas</a:t>
            </a:r>
          </a:p>
          <a:p>
            <a:pPr lvl="1">
              <a:buAutoNum type="alphaLcParenR"/>
            </a:pPr>
            <a:r>
              <a:rPr lang="es-ES" sz="1800" b="1" dirty="0"/>
              <a:t>Comercios tradicionales de productos de uso diario</a:t>
            </a:r>
          </a:p>
        </p:txBody>
      </p:sp>
    </p:spTree>
    <p:extLst>
      <p:ext uri="{BB962C8B-B14F-4D97-AF65-F5344CB8AC3E}">
        <p14:creationId xmlns:p14="http://schemas.microsoft.com/office/powerpoint/2010/main" val="23194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8461" y="470647"/>
            <a:ext cx="9716153" cy="56477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8. </a:t>
            </a:r>
            <a:r>
              <a:rPr lang="es-ES" b="1" dirty="0">
                <a:solidFill>
                  <a:srgbClr val="FF0000"/>
                </a:solidFill>
              </a:rPr>
              <a:t>COMERCIO </a:t>
            </a:r>
            <a:r>
              <a:rPr lang="es-ES" b="1" dirty="0" smtClean="0">
                <a:solidFill>
                  <a:srgbClr val="FF0000"/>
                </a:solidFill>
              </a:rPr>
              <a:t>EXTERIOR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19518" y="1411942"/>
            <a:ext cx="10388506" cy="5190564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>ORGANIZACIÓN DEL COMERCIO EXTERIOR  </a:t>
            </a:r>
            <a:r>
              <a:rPr lang="es-ES" dirty="0" smtClean="0"/>
              <a:t>(</a:t>
            </a:r>
            <a:r>
              <a:rPr lang="es-ES" b="1" dirty="0" smtClean="0"/>
              <a:t>Imp.-</a:t>
            </a:r>
            <a:r>
              <a:rPr lang="es-ES" b="1" dirty="0" err="1" smtClean="0"/>
              <a:t>Exp</a:t>
            </a:r>
            <a:r>
              <a:rPr lang="es-ES" b="1" dirty="0" smtClean="0"/>
              <a:t>.-B. Comercial)</a:t>
            </a:r>
          </a:p>
          <a:p>
            <a:pPr marL="0" indent="0">
              <a:buNone/>
            </a:pPr>
            <a:r>
              <a:rPr lang="es-ES" sz="1800" b="1" u="sng" dirty="0" smtClean="0"/>
              <a:t>Organización Mundial del Comercio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b="1" dirty="0" smtClean="0"/>
              <a:t>a) Aranceles comerciales</a:t>
            </a:r>
          </a:p>
          <a:p>
            <a:pPr marL="0" indent="0">
              <a:buNone/>
            </a:pPr>
            <a:r>
              <a:rPr lang="es-ES" b="1" dirty="0" smtClean="0"/>
              <a:t>	b) Comercio desleal</a:t>
            </a:r>
          </a:p>
          <a:p>
            <a:pPr marL="0" indent="0">
              <a:buNone/>
            </a:pPr>
            <a:r>
              <a:rPr lang="es-ES" b="1" dirty="0" smtClean="0"/>
              <a:t>	c) Arbitrar disputas</a:t>
            </a:r>
          </a:p>
          <a:p>
            <a:pPr marL="0" indent="0">
              <a:buNone/>
            </a:pPr>
            <a:r>
              <a:rPr lang="es-ES" sz="2000" b="1" u="sng" dirty="0" smtClean="0"/>
              <a:t>Bloques </a:t>
            </a:r>
            <a:r>
              <a:rPr lang="es-ES" sz="2000" b="1" u="sng" dirty="0"/>
              <a:t>comerciales</a:t>
            </a:r>
          </a:p>
          <a:p>
            <a:pPr marL="0" indent="0">
              <a:buNone/>
            </a:pPr>
            <a:r>
              <a:rPr lang="es-ES" dirty="0" smtClean="0"/>
              <a:t>	</a:t>
            </a:r>
            <a:r>
              <a:rPr lang="es-ES" b="1" dirty="0" smtClean="0"/>
              <a:t>a) Tratado de Libre Comercio de América del Norte </a:t>
            </a:r>
          </a:p>
          <a:p>
            <a:pPr marL="0" indent="0">
              <a:buNone/>
            </a:pPr>
            <a:r>
              <a:rPr lang="es-ES" b="1" dirty="0" smtClean="0"/>
              <a:t>	b) Mercado Único de la Unión Europea 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ÁREAS DEL COMERCIO INTERNACIONAL </a:t>
            </a:r>
          </a:p>
          <a:p>
            <a:pPr lvl="1">
              <a:buAutoNum type="arabicPeriod"/>
            </a:pPr>
            <a:r>
              <a:rPr lang="es-ES" sz="1800" b="1" dirty="0" smtClean="0"/>
              <a:t>Unión Europea y Estados Unidos. (50 % y 75 %) </a:t>
            </a:r>
          </a:p>
          <a:p>
            <a:pPr lvl="1">
              <a:buAutoNum type="arabicPeriod"/>
            </a:pPr>
            <a:r>
              <a:rPr lang="es-ES" sz="1800" b="1" dirty="0" smtClean="0"/>
              <a:t>Países emergentes. ( China / India / Brasil) </a:t>
            </a:r>
          </a:p>
          <a:p>
            <a:pPr lvl="1">
              <a:buAutoNum type="arabicPeriod"/>
            </a:pPr>
            <a:r>
              <a:rPr lang="es-ES" sz="1800" b="1" dirty="0" smtClean="0"/>
              <a:t>Resto de Países. (Rusia y países atrasados de América Latina / Oceanía / África) </a:t>
            </a:r>
            <a:endParaRPr 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31743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7" y="624112"/>
            <a:ext cx="8911687" cy="734043"/>
          </a:xfrm>
        </p:spPr>
        <p:txBody>
          <a:bodyPr/>
          <a:lstStyle/>
          <a:p>
            <a:r>
              <a:rPr lang="es-ES" b="1" i="1" u="sng" dirty="0" smtClean="0">
                <a:solidFill>
                  <a:srgbClr val="002060"/>
                </a:solidFill>
              </a:rPr>
              <a:t>INTRODUCCIÓN</a:t>
            </a:r>
            <a:endParaRPr lang="es-ES" b="1" i="1" u="sng" dirty="0">
              <a:solidFill>
                <a:srgbClr val="002060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676101"/>
              </p:ext>
            </p:extLst>
          </p:nvPr>
        </p:nvGraphicFramePr>
        <p:xfrm>
          <a:off x="1721224" y="1358153"/>
          <a:ext cx="9783388" cy="5056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034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4329" y="624112"/>
            <a:ext cx="9977718" cy="613019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1. ESPACIOS TERCIARIOS</a:t>
            </a:r>
            <a:br>
              <a:rPr lang="es-ES" b="1" u="sng" dirty="0" smtClean="0">
                <a:solidFill>
                  <a:srgbClr val="FF0000"/>
                </a:solidFill>
              </a:rPr>
            </a:br>
            <a:r>
              <a:rPr lang="es-ES" b="1" u="sng" dirty="0">
                <a:solidFill>
                  <a:srgbClr val="FF0000"/>
                </a:solidFill>
              </a:rPr>
              <a:t/>
            </a:r>
            <a:br>
              <a:rPr lang="es-ES" b="1" u="sng" dirty="0">
                <a:solidFill>
                  <a:srgbClr val="FF0000"/>
                </a:solidFill>
              </a:rPr>
            </a:br>
            <a:endParaRPr lang="es-ES" u="sng" dirty="0">
              <a:solidFill>
                <a:srgbClr val="FF000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438835" y="1143000"/>
            <a:ext cx="10112189" cy="5540188"/>
          </a:xfrm>
        </p:spPr>
        <p:txBody>
          <a:bodyPr>
            <a:normAutofit/>
          </a:bodyPr>
          <a:lstStyle/>
          <a:p>
            <a:endParaRPr lang="es-ES" b="1" u="sng" dirty="0" smtClean="0"/>
          </a:p>
          <a:p>
            <a:r>
              <a:rPr lang="es-ES" sz="2000" b="1" u="sng" dirty="0">
                <a:solidFill>
                  <a:srgbClr val="0070C0"/>
                </a:solidFill>
              </a:rPr>
              <a:t>S. Terciario</a:t>
            </a:r>
            <a:r>
              <a:rPr lang="es-ES" sz="2000" b="1" dirty="0">
                <a:solidFill>
                  <a:srgbClr val="0070C0"/>
                </a:solidFill>
              </a:rPr>
              <a:t>: </a:t>
            </a:r>
            <a:r>
              <a:rPr lang="es-ES" sz="2000" b="1" dirty="0"/>
              <a:t>satisfacen necesidades:  transporte / comunicaciones / comercio / turismo / información / servicios administrativos. </a:t>
            </a:r>
          </a:p>
          <a:p>
            <a:r>
              <a:rPr lang="es-ES" sz="2000" b="1" u="sng" dirty="0">
                <a:solidFill>
                  <a:srgbClr val="0070C0"/>
                </a:solidFill>
              </a:rPr>
              <a:t>Clasificación de los servicios</a:t>
            </a:r>
            <a:r>
              <a:rPr lang="es-ES" sz="2000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es-ES" sz="2000" dirty="0"/>
          </a:p>
          <a:p>
            <a:pPr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</a:rPr>
              <a:t>Financiación: </a:t>
            </a:r>
            <a:r>
              <a:rPr lang="es-ES" sz="2000" b="1" dirty="0">
                <a:solidFill>
                  <a:schemeClr val="tx1"/>
                </a:solidFill>
              </a:rPr>
              <a:t>pública (impuestos) / privada (prestación de servicios) </a:t>
            </a:r>
          </a:p>
          <a:p>
            <a:pPr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</a:rPr>
              <a:t>Funcionalidad:  </a:t>
            </a:r>
            <a:r>
              <a:rPr lang="es-ES" sz="2000" b="1" dirty="0"/>
              <a:t>transporte / ocio / turismo/ sociales / personales</a:t>
            </a:r>
          </a:p>
          <a:p>
            <a:pPr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</a:rPr>
              <a:t>Especialización:</a:t>
            </a:r>
            <a:r>
              <a:rPr lang="es-ES" sz="2000" dirty="0"/>
              <a:t> </a:t>
            </a:r>
            <a:r>
              <a:rPr lang="es-ES" sz="2000" b="1" dirty="0"/>
              <a:t>banal / superior / avanzado.</a:t>
            </a:r>
          </a:p>
          <a:p>
            <a:r>
              <a:rPr lang="es-ES" sz="2000" b="1" u="sng" dirty="0">
                <a:solidFill>
                  <a:srgbClr val="0070C0"/>
                </a:solidFill>
              </a:rPr>
              <a:t>Servicios en el mundo actual.</a:t>
            </a:r>
          </a:p>
          <a:p>
            <a:pPr marL="0" indent="0">
              <a:buNone/>
            </a:pPr>
            <a:endParaRPr lang="es-ES" sz="2000" u="sng" dirty="0"/>
          </a:p>
          <a:p>
            <a:pPr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</a:rPr>
              <a:t>P. desarrollados: </a:t>
            </a:r>
            <a:r>
              <a:rPr lang="es-ES" sz="2000" b="1" dirty="0">
                <a:solidFill>
                  <a:schemeClr val="tx1"/>
                </a:solidFill>
              </a:rPr>
              <a:t>generalizados en todos los países: sanidad y educación  </a:t>
            </a:r>
          </a:p>
          <a:p>
            <a:pPr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</a:rPr>
              <a:t>P. subdesarrollados:  </a:t>
            </a:r>
            <a:r>
              <a:rPr lang="es-ES" sz="2000" b="1" dirty="0">
                <a:solidFill>
                  <a:schemeClr val="tx1"/>
                </a:solidFill>
              </a:rPr>
              <a:t>servicios banales y poco especializados</a:t>
            </a:r>
          </a:p>
        </p:txBody>
      </p:sp>
    </p:spTree>
    <p:extLst>
      <p:ext uri="{BB962C8B-B14F-4D97-AF65-F5344CB8AC3E}">
        <p14:creationId xmlns:p14="http://schemas.microsoft.com/office/powerpoint/2010/main" val="16124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9143" y="322730"/>
            <a:ext cx="9635471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2. TRANSPORTE: REDES Y SITUACIÓN ACTUAL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25388" y="1008530"/>
            <a:ext cx="10408024" cy="5567082"/>
          </a:xfrm>
        </p:spPr>
        <p:txBody>
          <a:bodyPr>
            <a:noAutofit/>
          </a:bodyPr>
          <a:lstStyle/>
          <a:p>
            <a:r>
              <a:rPr lang="es-ES" sz="2000" b="1" dirty="0">
                <a:solidFill>
                  <a:srgbClr val="0070C0"/>
                </a:solidFill>
              </a:rPr>
              <a:t>Transporte:</a:t>
            </a:r>
            <a:r>
              <a:rPr lang="es-ES" sz="2000" b="1" dirty="0">
                <a:solidFill>
                  <a:srgbClr val="FF0000"/>
                </a:solidFill>
              </a:rPr>
              <a:t> </a:t>
            </a:r>
            <a:r>
              <a:rPr lang="es-ES" sz="2000" b="1" dirty="0">
                <a:solidFill>
                  <a:schemeClr val="tx1"/>
                </a:solidFill>
              </a:rPr>
              <a:t>traslado de personas y mercancías</a:t>
            </a:r>
            <a:endParaRPr lang="es-ES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Sistemas de transporte:  </a:t>
            </a:r>
            <a:r>
              <a:rPr lang="es-ES" sz="2000" b="1" dirty="0">
                <a:solidFill>
                  <a:schemeClr val="tx1"/>
                </a:solidFill>
              </a:rPr>
              <a:t>(terrestre / marítimo / </a:t>
            </a:r>
            <a:r>
              <a:rPr lang="es-ES" sz="2000" b="1" dirty="0" smtClean="0">
                <a:solidFill>
                  <a:schemeClr val="tx1"/>
                </a:solidFill>
              </a:rPr>
              <a:t>aéreo </a:t>
            </a:r>
            <a:r>
              <a:rPr lang="es-ES" sz="2000" b="1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Medios de transportes</a:t>
            </a:r>
            <a:r>
              <a:rPr lang="es-ES" sz="2000" b="1" dirty="0">
                <a:solidFill>
                  <a:schemeClr val="tx1"/>
                </a:solidFill>
              </a:rPr>
              <a:t>: tren /  </a:t>
            </a:r>
            <a:r>
              <a:rPr lang="es-ES" sz="2000" b="1" dirty="0" smtClean="0">
                <a:solidFill>
                  <a:schemeClr val="tx1"/>
                </a:solidFill>
              </a:rPr>
              <a:t>barco</a:t>
            </a:r>
            <a:r>
              <a:rPr lang="es-ES" sz="2000" b="1" dirty="0" smtClean="0">
                <a:solidFill>
                  <a:schemeClr val="tx1"/>
                </a:solidFill>
              </a:rPr>
              <a:t>/ avión </a:t>
            </a:r>
            <a:r>
              <a:rPr lang="es-ES" sz="2000" b="1" dirty="0">
                <a:solidFill>
                  <a:schemeClr val="tx1"/>
                </a:solidFill>
              </a:rPr>
              <a:t>/ </a:t>
            </a:r>
            <a:r>
              <a:rPr lang="es-ES" sz="2000" b="1" dirty="0" smtClean="0">
                <a:solidFill>
                  <a:schemeClr val="tx1"/>
                </a:solidFill>
              </a:rPr>
              <a:t>coche</a:t>
            </a:r>
            <a:endParaRPr lang="es-ES" sz="2000" b="1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Infraestructuras: </a:t>
            </a:r>
            <a:r>
              <a:rPr lang="es-ES" sz="2000" b="1" dirty="0">
                <a:solidFill>
                  <a:schemeClr val="tx1"/>
                </a:solidFill>
              </a:rPr>
              <a:t>carreteras / autopistas / autovías / puertos / aeropuertos</a:t>
            </a:r>
          </a:p>
          <a:p>
            <a:r>
              <a:rPr lang="es-ES" sz="2000" b="1" dirty="0">
                <a:solidFill>
                  <a:srgbClr val="0070C0"/>
                </a:solidFill>
              </a:rPr>
              <a:t>Redes de transportes mundiales </a:t>
            </a:r>
          </a:p>
          <a:p>
            <a:pPr marL="914400" lvl="2" indent="0">
              <a:buNone/>
            </a:pPr>
            <a:r>
              <a:rPr lang="es-ES" sz="2000" b="1" u="sng" dirty="0">
                <a:solidFill>
                  <a:srgbClr val="0070C0"/>
                </a:solidFill>
              </a:rPr>
              <a:t>1. Espacios relacionados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s-ES" sz="2000" b="1" dirty="0"/>
              <a:t>Países desarrollados con buenas comunicaciones (aeropuertos / puertos) 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s-ES" sz="2000" b="1" dirty="0"/>
              <a:t>Canales (Suez y Panamá) / Estrechos (Ormuz, Gibraltar)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s-ES" sz="2000" b="1" dirty="0"/>
              <a:t>Nuevos combustibles: biodiesel, aceites vegetales, </a:t>
            </a:r>
            <a:r>
              <a:rPr lang="es-ES" sz="2000" b="1" dirty="0" err="1"/>
              <a:t>biometanol</a:t>
            </a:r>
            <a:r>
              <a:rPr lang="es-ES" sz="2000" b="1" dirty="0"/>
              <a:t>…</a:t>
            </a:r>
          </a:p>
          <a:p>
            <a:pPr marL="914400" lvl="2" indent="0">
              <a:buNone/>
            </a:pPr>
            <a:r>
              <a:rPr lang="es-ES" sz="2000" b="1" dirty="0">
                <a:solidFill>
                  <a:srgbClr val="0070C0"/>
                </a:solidFill>
              </a:rPr>
              <a:t>2. </a:t>
            </a:r>
            <a:r>
              <a:rPr lang="es-ES" sz="2000" b="1" u="sng" dirty="0">
                <a:solidFill>
                  <a:srgbClr val="0070C0"/>
                </a:solidFill>
              </a:rPr>
              <a:t>Espacios poco relacionados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s-ES" sz="2000" b="1" dirty="0"/>
              <a:t>Países con menor desarrollo (África, Iberoamérica y sureste asiático)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s-ES" sz="2000" b="1" dirty="0"/>
              <a:t>Regiones poco pobladas de la Tierra (estepas, montañas, desiertos)</a:t>
            </a:r>
          </a:p>
          <a:p>
            <a:pPr marL="914400" lvl="2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101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3649" y="349626"/>
            <a:ext cx="9890965" cy="60511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3. SISTEMAS DE TRANSPORTE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13649" y="1143002"/>
            <a:ext cx="10260105" cy="5351929"/>
          </a:xfrm>
        </p:spPr>
        <p:txBody>
          <a:bodyPr>
            <a:normAutofit/>
          </a:bodyPr>
          <a:lstStyle/>
          <a:p>
            <a:r>
              <a:rPr lang="es-ES" sz="2000" b="1" u="sng" dirty="0">
                <a:solidFill>
                  <a:srgbClr val="0070C0"/>
                </a:solidFill>
              </a:rPr>
              <a:t>TERRESTRES</a:t>
            </a:r>
            <a:endParaRPr lang="es-ES" sz="2000" u="sng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Carretera:  mas usado / viajeros / mercancías </a:t>
            </a:r>
          </a:p>
          <a:p>
            <a:pPr marL="457200" lvl="1" indent="0">
              <a:buNone/>
            </a:pPr>
            <a:r>
              <a:rPr lang="es-ES" sz="2000" b="1" dirty="0">
                <a:solidFill>
                  <a:schemeClr val="accent1"/>
                </a:solidFill>
              </a:rPr>
              <a:t>	A) </a:t>
            </a:r>
            <a:r>
              <a:rPr lang="es-ES" sz="2000" b="1" dirty="0">
                <a:solidFill>
                  <a:srgbClr val="0070C0"/>
                </a:solidFill>
              </a:rPr>
              <a:t>Ventajas: </a:t>
            </a:r>
            <a:r>
              <a:rPr lang="es-ES" sz="2000" b="1" dirty="0">
                <a:solidFill>
                  <a:schemeClr val="tx1"/>
                </a:solidFill>
              </a:rPr>
              <a:t>acceso directo y flexibilidad horaria </a:t>
            </a:r>
          </a:p>
          <a:p>
            <a:pPr marL="457200" lvl="1" indent="0">
              <a:buNone/>
            </a:pPr>
            <a:r>
              <a:rPr lang="es-ES" sz="2000" b="1" dirty="0">
                <a:solidFill>
                  <a:schemeClr val="tx1"/>
                </a:solidFill>
              </a:rPr>
              <a:t>	</a:t>
            </a:r>
            <a:r>
              <a:rPr lang="es-ES" sz="2000" b="1" dirty="0">
                <a:solidFill>
                  <a:schemeClr val="accent1"/>
                </a:solidFill>
              </a:rPr>
              <a:t>B)  </a:t>
            </a:r>
            <a:r>
              <a:rPr lang="es-ES" sz="2000" b="1" dirty="0">
                <a:solidFill>
                  <a:srgbClr val="0070C0"/>
                </a:solidFill>
              </a:rPr>
              <a:t>Inconvenientes: </a:t>
            </a:r>
            <a:r>
              <a:rPr lang="es-ES" sz="2000" b="1" dirty="0" smtClean="0">
                <a:solidFill>
                  <a:schemeClr val="tx1"/>
                </a:solidFill>
              </a:rPr>
              <a:t>poca </a:t>
            </a:r>
            <a:r>
              <a:rPr lang="es-ES" sz="2000" b="1" dirty="0">
                <a:solidFill>
                  <a:schemeClr val="tx1"/>
                </a:solidFill>
              </a:rPr>
              <a:t>carga / contaminación/mucho tráfico  </a:t>
            </a:r>
          </a:p>
          <a:p>
            <a:pPr marL="457200" lvl="1" indent="0">
              <a:buNone/>
            </a:pPr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dirty="0">
                <a:solidFill>
                  <a:schemeClr val="accent1"/>
                </a:solidFill>
              </a:rPr>
              <a:t>c)</a:t>
            </a:r>
            <a:r>
              <a:rPr lang="es-ES" sz="2000" dirty="0">
                <a:solidFill>
                  <a:schemeClr val="accent1"/>
                </a:solidFill>
              </a:rPr>
              <a:t>  </a:t>
            </a:r>
            <a:r>
              <a:rPr lang="es-ES" sz="2000" b="1" dirty="0">
                <a:solidFill>
                  <a:srgbClr val="0070C0"/>
                </a:solidFill>
              </a:rPr>
              <a:t>Situación actua</a:t>
            </a:r>
            <a:r>
              <a:rPr lang="es-ES" sz="2000" dirty="0">
                <a:solidFill>
                  <a:srgbClr val="0070C0"/>
                </a:solidFill>
              </a:rPr>
              <a:t>l:  </a:t>
            </a:r>
            <a:r>
              <a:rPr lang="es-ES" sz="2000" b="1" dirty="0">
                <a:solidFill>
                  <a:schemeClr val="tx1"/>
                </a:solidFill>
              </a:rPr>
              <a:t>desarrollo de infraestructuras.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Ferrocarril: </a:t>
            </a:r>
            <a:r>
              <a:rPr lang="es-ES" sz="2000" b="1" dirty="0">
                <a:solidFill>
                  <a:schemeClr val="tx1"/>
                </a:solidFill>
              </a:rPr>
              <a:t>personas y mercancías a corta y larga distancia</a:t>
            </a:r>
          </a:p>
          <a:p>
            <a:pPr marL="1200150" lvl="2" indent="-342900">
              <a:buAutoNum type="alphaUcParenR"/>
            </a:pPr>
            <a:r>
              <a:rPr lang="es-ES" sz="2000" b="1" dirty="0">
                <a:solidFill>
                  <a:srgbClr val="0070C0"/>
                </a:solidFill>
              </a:rPr>
              <a:t>Ventajas</a:t>
            </a:r>
            <a:r>
              <a:rPr lang="es-ES" sz="2000" dirty="0">
                <a:solidFill>
                  <a:srgbClr val="0070C0"/>
                </a:solidFill>
              </a:rPr>
              <a:t>: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b="1" dirty="0">
                <a:solidFill>
                  <a:schemeClr val="tx1"/>
                </a:solidFill>
              </a:rPr>
              <a:t>Seguridad / Carga (contenedores) </a:t>
            </a:r>
          </a:p>
          <a:p>
            <a:pPr marL="1200150" lvl="2" indent="-342900">
              <a:buAutoNum type="alphaUcParenR"/>
            </a:pPr>
            <a:r>
              <a:rPr lang="es-ES" sz="2000" b="1" dirty="0">
                <a:solidFill>
                  <a:srgbClr val="0070C0"/>
                </a:solidFill>
              </a:rPr>
              <a:t>Inconvenientes:</a:t>
            </a:r>
            <a:r>
              <a:rPr lang="es-ES" sz="2000" b="1" dirty="0">
                <a:solidFill>
                  <a:schemeClr val="tx1"/>
                </a:solidFill>
              </a:rPr>
              <a:t> Coste de construcción y mantenimiento</a:t>
            </a:r>
          </a:p>
          <a:p>
            <a:r>
              <a:rPr lang="es-ES" sz="2000" b="1" u="sng" dirty="0">
                <a:solidFill>
                  <a:srgbClr val="0070C0"/>
                </a:solidFill>
              </a:rPr>
              <a:t>NAVALES Y AEREOS </a:t>
            </a:r>
            <a:r>
              <a:rPr lang="es-ES" sz="2000" u="sng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Marítimo:  </a:t>
            </a:r>
            <a:r>
              <a:rPr lang="es-ES" sz="2000" b="1" dirty="0">
                <a:solidFill>
                  <a:schemeClr val="tx1"/>
                </a:solidFill>
              </a:rPr>
              <a:t>(exclusivo de mercancías y cortas distancias)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000" b="1" dirty="0">
                <a:solidFill>
                  <a:srgbClr val="0070C0"/>
                </a:solidFill>
              </a:rPr>
              <a:t>Aéreo:</a:t>
            </a:r>
            <a:r>
              <a:rPr lang="es-ES" sz="2000" b="1" dirty="0">
                <a:solidFill>
                  <a:schemeClr val="tx1"/>
                </a:solidFill>
              </a:rPr>
              <a:t>  (transporte de pasajeros a larga distancia-seguridad 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s-ES" b="1" dirty="0" smtClean="0"/>
          </a:p>
          <a:p>
            <a:pPr marL="914400" lvl="2" indent="0">
              <a:buNone/>
            </a:pPr>
            <a:endParaRPr lang="es-ES" sz="18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21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0507" y="624110"/>
            <a:ext cx="9474106" cy="639914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4. TURISMO: MODALIDADES Y ESPACIOS 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8189" y="1385047"/>
            <a:ext cx="10865226" cy="4948519"/>
          </a:xfrm>
        </p:spPr>
        <p:txBody>
          <a:bodyPr/>
          <a:lstStyle/>
          <a:p>
            <a:pPr marL="0" indent="0" algn="ctr">
              <a:buNone/>
            </a:pPr>
            <a:r>
              <a:rPr lang="es-ES" sz="2000" b="1" u="sng" dirty="0">
                <a:solidFill>
                  <a:srgbClr val="0070C0"/>
                </a:solidFill>
              </a:rPr>
              <a:t>Modalidades</a:t>
            </a:r>
          </a:p>
          <a:p>
            <a:pPr marL="0" indent="0" algn="ctr">
              <a:buNone/>
            </a:pPr>
            <a:endParaRPr lang="es-ES" sz="2000" b="1" dirty="0">
              <a:solidFill>
                <a:srgbClr val="FF0000"/>
              </a:solidFill>
            </a:endParaRPr>
          </a:p>
          <a:p>
            <a:r>
              <a:rPr lang="es-ES" sz="2000" b="1" dirty="0" smtClean="0">
                <a:solidFill>
                  <a:srgbClr val="0070C0"/>
                </a:solidFill>
              </a:rPr>
              <a:t>Turismo de Sol y Playa</a:t>
            </a:r>
            <a:r>
              <a:rPr lang="es-ES" sz="2000" dirty="0" smtClean="0"/>
              <a:t>: </a:t>
            </a:r>
            <a:r>
              <a:rPr lang="es-ES" sz="2000" b="1" dirty="0" smtClean="0"/>
              <a:t>marítimo, náutico, balnearios 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Turismo de Montaña</a:t>
            </a:r>
            <a:r>
              <a:rPr lang="es-ES" sz="2000" dirty="0" smtClean="0"/>
              <a:t>: </a:t>
            </a:r>
            <a:r>
              <a:rPr lang="es-ES" sz="2000" b="1" dirty="0" smtClean="0"/>
              <a:t>esquí y actividades deportivas 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Turismo Rural</a:t>
            </a:r>
            <a:r>
              <a:rPr lang="es-ES" sz="2000" dirty="0" smtClean="0">
                <a:solidFill>
                  <a:srgbClr val="0070C0"/>
                </a:solidFill>
              </a:rPr>
              <a:t>: </a:t>
            </a:r>
            <a:r>
              <a:rPr lang="es-ES" sz="2000" b="1" dirty="0" err="1" smtClean="0"/>
              <a:t>agromuseo</a:t>
            </a:r>
            <a:r>
              <a:rPr lang="es-ES" sz="2000" b="1" dirty="0" smtClean="0"/>
              <a:t>- actividades naturales</a:t>
            </a:r>
            <a:endParaRPr lang="es-ES" sz="2000" dirty="0" smtClean="0"/>
          </a:p>
          <a:p>
            <a:r>
              <a:rPr lang="es-ES" sz="2000" b="1" dirty="0" smtClean="0">
                <a:solidFill>
                  <a:srgbClr val="0070C0"/>
                </a:solidFill>
              </a:rPr>
              <a:t>Otros</a:t>
            </a:r>
            <a:r>
              <a:rPr lang="es-ES" sz="2000" dirty="0" smtClean="0">
                <a:solidFill>
                  <a:srgbClr val="0070C0"/>
                </a:solidFill>
              </a:rPr>
              <a:t>:</a:t>
            </a:r>
            <a:r>
              <a:rPr lang="es-ES" sz="2000" dirty="0" smtClean="0"/>
              <a:t> </a:t>
            </a:r>
            <a:r>
              <a:rPr lang="es-ES" sz="2000" b="1" dirty="0" smtClean="0"/>
              <a:t>cultural / religioso / </a:t>
            </a:r>
            <a:r>
              <a:rPr lang="es-ES" sz="2000" b="1" dirty="0" smtClean="0"/>
              <a:t>... </a:t>
            </a:r>
            <a:r>
              <a:rPr lang="es-ES" sz="2000" b="1" dirty="0" smtClean="0"/>
              <a:t>(Salamanca / Santiago de Compostela/ Úbeda..) </a:t>
            </a:r>
          </a:p>
          <a:p>
            <a:pPr marL="0" indent="0" algn="ctr">
              <a:buNone/>
            </a:pPr>
            <a:r>
              <a:rPr lang="es-ES" sz="2000" b="1" u="sng" dirty="0">
                <a:solidFill>
                  <a:srgbClr val="0070C0"/>
                </a:solidFill>
              </a:rPr>
              <a:t>Áreas turísticas </a:t>
            </a:r>
          </a:p>
          <a:p>
            <a:pPr marL="0" indent="0" algn="ctr">
              <a:buNone/>
            </a:pPr>
            <a:endParaRPr lang="es-ES" dirty="0"/>
          </a:p>
          <a:p>
            <a:r>
              <a:rPr lang="es-ES" sz="2000" b="1" dirty="0" smtClean="0">
                <a:solidFill>
                  <a:srgbClr val="0070C0"/>
                </a:solidFill>
              </a:rPr>
              <a:t>Áreas emisoras – receptoras</a:t>
            </a:r>
            <a:r>
              <a:rPr lang="es-ES" sz="2000" dirty="0" smtClean="0"/>
              <a:t>: </a:t>
            </a:r>
            <a:r>
              <a:rPr lang="es-ES" sz="2000" b="1" dirty="0" smtClean="0"/>
              <a:t>Europa y EE.UU.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Destinos internacionales</a:t>
            </a:r>
            <a:r>
              <a:rPr lang="es-ES" sz="2000" dirty="0" smtClean="0"/>
              <a:t>: </a:t>
            </a:r>
            <a:r>
              <a:rPr lang="es-ES" sz="2000" b="1" dirty="0" smtClean="0"/>
              <a:t>México y Caribe / China / India / </a:t>
            </a:r>
            <a:r>
              <a:rPr lang="es-ES" sz="2000" b="1" dirty="0" smtClean="0"/>
              <a:t>Tailandia/ </a:t>
            </a:r>
            <a:r>
              <a:rPr lang="es-ES" sz="2000" b="1" dirty="0" smtClean="0"/>
              <a:t>Marruecos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Países menos desarrollados</a:t>
            </a:r>
            <a:r>
              <a:rPr lang="es-ES" sz="2000" dirty="0" smtClean="0"/>
              <a:t>: </a:t>
            </a:r>
            <a:r>
              <a:rPr lang="es-ES" sz="2000" b="1" dirty="0" smtClean="0"/>
              <a:t>faltan transportes / inseguridad / inestabilidad política</a:t>
            </a:r>
          </a:p>
          <a:p>
            <a:pPr marL="0" indent="0" algn="just">
              <a:buNone/>
            </a:pPr>
            <a:endParaRPr lang="es-E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9483" y="624110"/>
            <a:ext cx="9595130" cy="62646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5. TURISMO: EFECTOS Y POLÍTICAS TURÍSTICAS 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09485" y="1600200"/>
            <a:ext cx="9595129" cy="43110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400" b="1" u="sng" dirty="0" smtClean="0">
                <a:solidFill>
                  <a:srgbClr val="0070C0"/>
                </a:solidFill>
              </a:rPr>
              <a:t>Repercusiones positivas y negativas </a:t>
            </a:r>
          </a:p>
          <a:p>
            <a:pPr marL="0" indent="0" algn="ctr">
              <a:buNone/>
            </a:pPr>
            <a:endParaRPr lang="es-ES" sz="2400" b="1" dirty="0" smtClean="0">
              <a:solidFill>
                <a:srgbClr val="0070C0"/>
              </a:solidFill>
            </a:endParaRPr>
          </a:p>
          <a:p>
            <a:r>
              <a:rPr lang="es-ES" sz="2400" b="1" dirty="0" smtClean="0">
                <a:solidFill>
                  <a:srgbClr val="0070C0"/>
                </a:solidFill>
              </a:rPr>
              <a:t>Económicos</a:t>
            </a:r>
            <a:r>
              <a:rPr lang="es-ES" sz="2400" dirty="0"/>
              <a:t>: </a:t>
            </a:r>
            <a:r>
              <a:rPr lang="es-ES" sz="2400" b="1" dirty="0"/>
              <a:t>grandes ingresos / precariedad laboral</a:t>
            </a:r>
          </a:p>
          <a:p>
            <a:r>
              <a:rPr lang="es-ES" sz="2400" b="1" dirty="0">
                <a:solidFill>
                  <a:srgbClr val="0070C0"/>
                </a:solidFill>
              </a:rPr>
              <a:t>Demográficos y </a:t>
            </a:r>
            <a:r>
              <a:rPr lang="es-ES" sz="2400" b="1" dirty="0" smtClean="0">
                <a:solidFill>
                  <a:srgbClr val="0070C0"/>
                </a:solidFill>
              </a:rPr>
              <a:t>Sociales</a:t>
            </a:r>
            <a:r>
              <a:rPr lang="es-ES" sz="2400" dirty="0"/>
              <a:t>: </a:t>
            </a:r>
            <a:r>
              <a:rPr lang="es-ES" sz="2400" b="1" dirty="0"/>
              <a:t>atracción de población</a:t>
            </a:r>
          </a:p>
          <a:p>
            <a:r>
              <a:rPr lang="es-ES" sz="2400" b="1" dirty="0" smtClean="0">
                <a:solidFill>
                  <a:srgbClr val="0070C0"/>
                </a:solidFill>
              </a:rPr>
              <a:t>Medioambientales: </a:t>
            </a:r>
            <a:r>
              <a:rPr lang="es-ES" sz="2400" b="1" dirty="0" smtClean="0"/>
              <a:t>rehabilitación </a:t>
            </a:r>
            <a:r>
              <a:rPr lang="es-ES" sz="2400" b="1" dirty="0"/>
              <a:t>de áreas / contaminación y residuos.</a:t>
            </a:r>
          </a:p>
          <a:p>
            <a:r>
              <a:rPr lang="es-ES" sz="2400" b="1" dirty="0">
                <a:solidFill>
                  <a:srgbClr val="0070C0"/>
                </a:solidFill>
              </a:rPr>
              <a:t>Políticas Turísticas</a:t>
            </a:r>
            <a:r>
              <a:rPr lang="es-ES" sz="2400" dirty="0"/>
              <a:t>: </a:t>
            </a:r>
            <a:r>
              <a:rPr lang="es-ES" sz="2400" b="1" dirty="0"/>
              <a:t>turismo de masas- turismo sostenible. </a:t>
            </a:r>
          </a:p>
        </p:txBody>
      </p:sp>
    </p:spTree>
    <p:extLst>
      <p:ext uri="{BB962C8B-B14F-4D97-AF65-F5344CB8AC3E}">
        <p14:creationId xmlns:p14="http://schemas.microsoft.com/office/powerpoint/2010/main" val="281297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3613" y="624112"/>
            <a:ext cx="9501000" cy="76093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rgbClr val="FF0000"/>
                </a:solidFill>
              </a:rPr>
              <a:t>6. ACTIVIDADES COMERCIALES. ELEMENTOS </a:t>
            </a:r>
            <a:endParaRPr lang="es-E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7166" y="1290917"/>
            <a:ext cx="10751578" cy="5123329"/>
          </a:xfrm>
        </p:spPr>
        <p:txBody>
          <a:bodyPr/>
          <a:lstStyle/>
          <a:p>
            <a:r>
              <a:rPr lang="es-ES" sz="2000" b="1" u="sng" dirty="0" smtClean="0">
                <a:solidFill>
                  <a:srgbClr val="0070C0"/>
                </a:solidFill>
              </a:rPr>
              <a:t>Comercio y elementos</a:t>
            </a:r>
          </a:p>
          <a:p>
            <a:pPr lvl="1">
              <a:buAutoNum type="alphaLcParenR"/>
            </a:pPr>
            <a:r>
              <a:rPr lang="es-ES" sz="1800" b="1" dirty="0" smtClean="0"/>
              <a:t>Oferta y demanda</a:t>
            </a:r>
          </a:p>
          <a:p>
            <a:pPr lvl="1">
              <a:buAutoNum type="alphaLcParenR"/>
            </a:pPr>
            <a:r>
              <a:rPr lang="es-ES" sz="1800" b="1" dirty="0" smtClean="0"/>
              <a:t>Mercancías o bienes servicios</a:t>
            </a:r>
          </a:p>
          <a:p>
            <a:pPr lvl="1">
              <a:buAutoNum type="alphaLcParenR"/>
            </a:pPr>
            <a:r>
              <a:rPr lang="es-ES" sz="1800" b="1" dirty="0" smtClean="0"/>
              <a:t>Pago por mercancías adquiridas (trueque / letras / cheques) </a:t>
            </a:r>
          </a:p>
          <a:p>
            <a:pPr lvl="1">
              <a:buAutoNum type="alphaLcParenR"/>
            </a:pPr>
            <a:r>
              <a:rPr lang="es-ES" sz="1800" b="1" dirty="0" smtClean="0"/>
              <a:t>Mercado: concreto </a:t>
            </a:r>
            <a:r>
              <a:rPr lang="es-ES" sz="1800" b="1" dirty="0" smtClean="0"/>
              <a:t>/ </a:t>
            </a:r>
            <a:r>
              <a:rPr lang="es-ES" sz="1800" b="1" dirty="0" smtClean="0"/>
              <a:t>abstracto</a:t>
            </a:r>
            <a:endParaRPr lang="es-ES" sz="1800" b="1" dirty="0" smtClean="0"/>
          </a:p>
          <a:p>
            <a:r>
              <a:rPr lang="es-ES" sz="2000" b="1" u="sng" dirty="0" smtClean="0">
                <a:solidFill>
                  <a:srgbClr val="0070C0"/>
                </a:solidFill>
              </a:rPr>
              <a:t>Evolución del Comercio</a:t>
            </a:r>
          </a:p>
          <a:p>
            <a:pPr lvl="1">
              <a:buAutoNum type="arabicPeriod"/>
            </a:pPr>
            <a:r>
              <a:rPr lang="es-ES" sz="1800" b="1" dirty="0" smtClean="0">
                <a:solidFill>
                  <a:srgbClr val="0070C0"/>
                </a:solidFill>
              </a:rPr>
              <a:t>Comercio pasado</a:t>
            </a:r>
            <a:r>
              <a:rPr lang="es-ES" sz="1800" dirty="0" smtClean="0"/>
              <a:t>: </a:t>
            </a:r>
            <a:r>
              <a:rPr lang="es-ES" sz="1800" b="1" dirty="0" smtClean="0"/>
              <a:t>preindustrial (artículos básicos) / industrial (más artículos y compra) </a:t>
            </a:r>
          </a:p>
          <a:p>
            <a:pPr lvl="1">
              <a:buAutoNum type="arabicPeriod"/>
            </a:pPr>
            <a:r>
              <a:rPr lang="es-ES" sz="1800" b="1" dirty="0" smtClean="0">
                <a:solidFill>
                  <a:srgbClr val="0070C0"/>
                </a:solidFill>
              </a:rPr>
              <a:t>Comercio actual: (revolución comercial) </a:t>
            </a:r>
          </a:p>
          <a:p>
            <a:pPr marL="800100" lvl="1" indent="-342900">
              <a:buAutoNum type="alphaLcParenR"/>
            </a:pPr>
            <a:r>
              <a:rPr lang="es-ES" sz="1800" b="1" dirty="0" smtClean="0"/>
              <a:t>Oferta: autoservicio –centros comerciales </a:t>
            </a:r>
          </a:p>
          <a:p>
            <a:pPr marL="800100" lvl="1" indent="-342900">
              <a:buAutoNum type="alphaLcParenR"/>
            </a:pPr>
            <a:r>
              <a:rPr lang="es-ES" sz="1800" b="1" dirty="0" smtClean="0"/>
              <a:t>Diversificación: sexo / edad / compra / procedencia </a:t>
            </a:r>
          </a:p>
          <a:p>
            <a:pPr marL="800100" lvl="1" indent="-342900">
              <a:buAutoNum type="alphaLcParenR"/>
            </a:pPr>
            <a:r>
              <a:rPr lang="es-ES" sz="1800" b="1" dirty="0" smtClean="0"/>
              <a:t>Nuevas tecnologías: </a:t>
            </a:r>
            <a:r>
              <a:rPr lang="es-ES" sz="1800" b="1" dirty="0" err="1" smtClean="0"/>
              <a:t>datáfono</a:t>
            </a:r>
            <a:r>
              <a:rPr lang="es-ES" sz="1800" b="1" dirty="0" smtClean="0"/>
              <a:t> </a:t>
            </a:r>
            <a:r>
              <a:rPr lang="es-ES" sz="1800" b="1" dirty="0" smtClean="0"/>
              <a:t>/ internet / máquinas automáticas </a:t>
            </a:r>
            <a:endParaRPr 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28980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653" y="1264555"/>
            <a:ext cx="9447112" cy="4213412"/>
          </a:xfrm>
        </p:spPr>
      </p:pic>
    </p:spTree>
    <p:extLst>
      <p:ext uri="{BB962C8B-B14F-4D97-AF65-F5344CB8AC3E}">
        <p14:creationId xmlns:p14="http://schemas.microsoft.com/office/powerpoint/2010/main" val="338728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2438</TotalTime>
  <Words>544</Words>
  <Application>Microsoft Office PowerPoint</Application>
  <PresentationFormat>Panorámica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Espiral</vt:lpstr>
      <vt:lpstr>SECTOR TERCIARIO,  ESPACIOS Y ACTIVIDADES</vt:lpstr>
      <vt:lpstr>INTRODUCCIÓN</vt:lpstr>
      <vt:lpstr>1. ESPACIOS TERCIARIOS  </vt:lpstr>
      <vt:lpstr>2. TRANSPORTE: REDES Y SITUACIÓN ACTUAL</vt:lpstr>
      <vt:lpstr>3. SISTEMAS DE TRANSPORTE</vt:lpstr>
      <vt:lpstr>4. TURISMO: MODALIDADES Y ESPACIOS </vt:lpstr>
      <vt:lpstr>5. TURISMO: EFECTOS Y POLÍTICAS TURÍSTICAS </vt:lpstr>
      <vt:lpstr>6. ACTIVIDADES COMERCIALES. ELEMENTOS </vt:lpstr>
      <vt:lpstr>Presentación de PowerPoint</vt:lpstr>
      <vt:lpstr>Presentación de PowerPoint</vt:lpstr>
      <vt:lpstr>7. COMERCIO INTERIOR</vt:lpstr>
      <vt:lpstr>8. COMERCIO EXTERIOR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San Millán</dc:creator>
  <cp:lastModifiedBy>Carlos San Millán</cp:lastModifiedBy>
  <cp:revision>193</cp:revision>
  <dcterms:created xsi:type="dcterms:W3CDTF">2015-11-24T00:43:02Z</dcterms:created>
  <dcterms:modified xsi:type="dcterms:W3CDTF">2019-03-20T00:21:36Z</dcterms:modified>
</cp:coreProperties>
</file>